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59" r:id="rId2"/>
    <p:sldId id="288" r:id="rId3"/>
    <p:sldId id="289" r:id="rId4"/>
    <p:sldId id="290" r:id="rId5"/>
    <p:sldId id="291" r:id="rId6"/>
    <p:sldId id="302" r:id="rId7"/>
    <p:sldId id="297" r:id="rId8"/>
    <p:sldId id="292" r:id="rId9"/>
    <p:sldId id="294" r:id="rId10"/>
    <p:sldId id="293" r:id="rId11"/>
    <p:sldId id="304" r:id="rId12"/>
    <p:sldId id="300" r:id="rId13"/>
    <p:sldId id="287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AFE"/>
    <a:srgbClr val="D6F0FF"/>
    <a:srgbClr val="D3E3F7"/>
    <a:srgbClr val="9DF6FF"/>
    <a:srgbClr val="FF0010"/>
    <a:srgbClr val="F90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96" y="-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B086E-63AF-6E46-9819-3B1C0117305C}" type="datetimeFigureOut">
              <a:rPr lang="de-DE" smtClean="0"/>
              <a:t>09.01.16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156D1-8F89-0D45-929A-6DF5A0EA75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126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27249-D31E-804D-8C3D-0E55071659F8}" type="datetimeFigureOut">
              <a:rPr lang="de-DE" smtClean="0"/>
              <a:t>09.01.16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B6EAA-7246-DE42-9DEB-7477ACF2AC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82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EchoSLAM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super cool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4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Therefore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an experimental </a:t>
            </a:r>
            <a:r>
              <a:rPr lang="de-DE" dirty="0" err="1" smtClean="0"/>
              <a:t>setup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76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These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experimental </a:t>
            </a:r>
            <a:r>
              <a:rPr lang="de-DE" dirty="0" err="1" smtClean="0"/>
              <a:t>setup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...</a:t>
            </a:r>
          </a:p>
          <a:p>
            <a:endParaRPr lang="de-DE" dirty="0" smtClean="0"/>
          </a:p>
          <a:p>
            <a:r>
              <a:rPr lang="de-DE" dirty="0" smtClean="0"/>
              <a:t>...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de-DE" dirty="0" err="1" smtClean="0"/>
              <a:t>practice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93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quick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(</a:t>
            </a:r>
            <a:r>
              <a:rPr lang="de-DE" dirty="0" err="1" smtClean="0"/>
              <a:t>ref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checkerboard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84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quick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(</a:t>
            </a:r>
            <a:r>
              <a:rPr lang="de-DE" dirty="0" err="1" smtClean="0"/>
              <a:t>ref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checkerboard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8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unreliable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robot‘s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odometry</a:t>
            </a:r>
            <a:r>
              <a:rPr lang="de-DE" dirty="0" smtClean="0"/>
              <a:t> </a:t>
            </a:r>
            <a:r>
              <a:rPr lang="de-DE" dirty="0" err="1" smtClean="0"/>
              <a:t>gives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but </a:t>
            </a:r>
            <a:r>
              <a:rPr lang="de-DE" dirty="0" err="1" smtClean="0"/>
              <a:t>erronate</a:t>
            </a:r>
            <a:r>
              <a:rPr lang="de-DE" dirty="0" smtClean="0"/>
              <a:t>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actual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robot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35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Obviously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real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calculated</a:t>
            </a:r>
            <a:r>
              <a:rPr lang="de-DE" dirty="0" smtClean="0"/>
              <a:t>. These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idealistic</a:t>
            </a:r>
            <a:r>
              <a:rPr lang="de-DE" dirty="0" smtClean="0"/>
              <a:t> (</a:t>
            </a:r>
            <a:r>
              <a:rPr lang="de-DE" dirty="0" err="1" smtClean="0"/>
              <a:t>best</a:t>
            </a:r>
            <a:r>
              <a:rPr lang="de-DE" dirty="0" smtClean="0"/>
              <a:t>)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</a:p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really</a:t>
            </a:r>
            <a:r>
              <a:rPr lang="de-DE" dirty="0" smtClean="0"/>
              <a:t> </a:t>
            </a:r>
            <a:r>
              <a:rPr lang="de-DE" dirty="0" err="1" smtClean="0"/>
              <a:t>obtain</a:t>
            </a:r>
            <a:r>
              <a:rPr lang="de-DE" dirty="0" smtClean="0"/>
              <a:t>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robot‘s</a:t>
            </a:r>
            <a:r>
              <a:rPr lang="de-DE" dirty="0" smtClean="0"/>
              <a:t> real </a:t>
            </a:r>
            <a:r>
              <a:rPr lang="de-DE" dirty="0" err="1" smtClean="0"/>
              <a:t>position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combination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32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summary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realistically</a:t>
            </a:r>
            <a:r>
              <a:rPr lang="de-DE" dirty="0" smtClean="0"/>
              <a:t> </a:t>
            </a:r>
            <a:r>
              <a:rPr lang="de-DE" dirty="0" err="1" smtClean="0"/>
              <a:t>obtained</a:t>
            </a:r>
            <a:r>
              <a:rPr lang="de-DE" dirty="0" smtClean="0"/>
              <a:t> </a:t>
            </a:r>
            <a:r>
              <a:rPr lang="de-DE" dirty="0" err="1" smtClean="0"/>
              <a:t>precision</a:t>
            </a:r>
            <a:r>
              <a:rPr lang="de-DE" dirty="0" smtClean="0"/>
              <a:t>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86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latin typeface="Cambria"/>
                <a:cs typeface="Cambria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2000" y="2514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ambria"/>
                <a:cs typeface="Cambri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7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683625" cy="685800"/>
          </a:xfrm>
        </p:spPr>
        <p:txBody>
          <a:bodyPr anchor="t"/>
          <a:lstStyle>
            <a:lvl1pPr algn="r">
              <a:defRPr sz="3400" b="1">
                <a:latin typeface="Cambria"/>
                <a:cs typeface="Cambria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2000" y="1502476"/>
            <a:ext cx="7772400" cy="4680000"/>
          </a:xfrm>
        </p:spPr>
        <p:txBody>
          <a:bodyPr/>
          <a:lstStyle>
            <a:lvl1pPr>
              <a:defRPr>
                <a:latin typeface="Cambria"/>
                <a:cs typeface="Cambria"/>
              </a:defRPr>
            </a:lvl1pPr>
            <a:lvl2pPr>
              <a:defRPr>
                <a:latin typeface="Cambria"/>
                <a:cs typeface="Cambria"/>
              </a:defRPr>
            </a:lvl2pPr>
            <a:lvl3pPr>
              <a:defRPr>
                <a:latin typeface="Cambria"/>
                <a:cs typeface="Cambria"/>
              </a:defRPr>
            </a:lvl3pPr>
            <a:lvl4pPr>
              <a:defRPr>
                <a:latin typeface="Cambria"/>
                <a:cs typeface="Cambria"/>
              </a:defRPr>
            </a:lvl4pPr>
            <a:lvl5pPr>
              <a:defRPr>
                <a:latin typeface="Cambria"/>
                <a:cs typeface="Cambria"/>
              </a:defRPr>
            </a:lvl5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6200" y="304800"/>
            <a:ext cx="8759825" cy="685800"/>
          </a:xfrm>
        </p:spPr>
        <p:txBody>
          <a:bodyPr anchor="t"/>
          <a:lstStyle>
            <a:lvl1pPr algn="r">
              <a:defRPr sz="3400" b="1">
                <a:latin typeface="Cambria"/>
                <a:cs typeface="Cambria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2640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2000" y="1524000"/>
            <a:ext cx="3810000" cy="4648200"/>
          </a:xfrm>
        </p:spPr>
        <p:txBody>
          <a:bodyPr/>
          <a:lstStyle>
            <a:lvl1pPr>
              <a:defRPr sz="2800">
                <a:latin typeface="Cambria"/>
                <a:cs typeface="Cambria"/>
              </a:defRPr>
            </a:lvl1pPr>
            <a:lvl2pPr>
              <a:defRPr sz="2400">
                <a:latin typeface="Cambria"/>
                <a:cs typeface="Cambria"/>
              </a:defRPr>
            </a:lvl2pPr>
            <a:lvl3pPr>
              <a:defRPr sz="20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3810000" cy="4648200"/>
          </a:xfrm>
        </p:spPr>
        <p:txBody>
          <a:bodyPr/>
          <a:lstStyle>
            <a:lvl1pPr>
              <a:defRPr sz="2800">
                <a:latin typeface="Cambria"/>
                <a:cs typeface="Cambria"/>
              </a:defRPr>
            </a:lvl1pPr>
            <a:lvl2pPr>
              <a:defRPr sz="2400">
                <a:latin typeface="Cambria"/>
                <a:cs typeface="Cambria"/>
              </a:defRPr>
            </a:lvl2pPr>
            <a:lvl3pPr>
              <a:defRPr sz="20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685800"/>
          </a:xfrm>
        </p:spPr>
        <p:txBody>
          <a:bodyPr anchor="t"/>
          <a:lstStyle>
            <a:lvl1pPr algn="r">
              <a:defRPr sz="3400" b="1">
                <a:latin typeface="Cambria"/>
                <a:cs typeface="Cambria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9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834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228600" y="228600"/>
            <a:ext cx="8763000" cy="6553200"/>
            <a:chOff x="144" y="144"/>
            <a:chExt cx="5520" cy="4128"/>
          </a:xfrm>
        </p:grpSpPr>
        <p:sp>
          <p:nvSpPr>
            <p:cNvPr id="2056" name="Rectangle 8"/>
            <p:cNvSpPr>
              <a:spLocks noChangeArrowheads="1"/>
            </p:cNvSpPr>
            <p:nvPr/>
          </p:nvSpPr>
          <p:spPr bwMode="auto">
            <a:xfrm>
              <a:off x="1008" y="144"/>
              <a:ext cx="4656" cy="48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>
                <a:latin typeface="Cambria"/>
                <a:cs typeface="Cambria"/>
              </a:endParaRPr>
            </a:p>
          </p:txBody>
        </p:sp>
        <p:sp>
          <p:nvSpPr>
            <p:cNvPr id="2057" name="Rectangle 9"/>
            <p:cNvSpPr>
              <a:spLocks noChangeArrowheads="1"/>
            </p:cNvSpPr>
            <p:nvPr/>
          </p:nvSpPr>
          <p:spPr bwMode="auto">
            <a:xfrm>
              <a:off x="144" y="1104"/>
              <a:ext cx="48" cy="3168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>
                <a:latin typeface="Cambria"/>
                <a:cs typeface="Cambri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4" r:id="rId3"/>
    <p:sldLayoutId id="2147483653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mbria"/>
          <a:ea typeface="+mj-ea"/>
          <a:cs typeface="Cambri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0"/>
        <a:buChar char="u"/>
        <a:defRPr kumimoji="1" sz="32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8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400">
          <a:solidFill>
            <a:schemeClr val="tx1"/>
          </a:solidFill>
          <a:latin typeface="Cambria"/>
          <a:ea typeface="+mn-ea"/>
          <a:cs typeface="Cambri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000">
          <a:solidFill>
            <a:schemeClr val="tx1"/>
          </a:solidFill>
          <a:latin typeface="Cambria"/>
          <a:ea typeface="+mn-ea"/>
          <a:cs typeface="Cambri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Cambria"/>
          <a:ea typeface="+mn-ea"/>
          <a:cs typeface="Cambri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microsoft.com/office/2007/relationships/hdphoto" Target="../media/hdphoto1.wdp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microsoft.com/office/2007/relationships/hdphoto" Target="../media/hdphoto3.wdp"/><Relationship Id="rId6" Type="http://schemas.openxmlformats.org/officeDocument/2006/relationships/image" Target="../media/image15.jpg"/><Relationship Id="rId7" Type="http://schemas.openxmlformats.org/officeDocument/2006/relationships/image" Target="../media/image16.png"/><Relationship Id="rId8" Type="http://schemas.microsoft.com/office/2007/relationships/hdphoto" Target="../media/hdphoto4.wdp"/><Relationship Id="rId9" Type="http://schemas.openxmlformats.org/officeDocument/2006/relationships/image" Target="../media/image17.png"/><Relationship Id="rId10" Type="http://schemas.openxmlformats.org/officeDocument/2006/relationships/image" Target="../media/image12.jpeg"/><Relationship Id="rId11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4406900"/>
            <a:ext cx="8153399" cy="1362075"/>
          </a:xfrm>
        </p:spPr>
        <p:txBody>
          <a:bodyPr>
            <a:noAutofit/>
          </a:bodyPr>
          <a:lstStyle/>
          <a:p>
            <a:pPr algn="r"/>
            <a:r>
              <a:rPr lang="de-DE" sz="2600" spc="300" dirty="0" smtClean="0"/>
              <a:t>Experimental Setup </a:t>
            </a:r>
            <a:r>
              <a:rPr lang="de-DE" sz="2600" spc="300" dirty="0" err="1"/>
              <a:t>o</a:t>
            </a:r>
            <a:r>
              <a:rPr lang="de-DE" sz="2600" spc="300" dirty="0" err="1" smtClean="0"/>
              <a:t>f</a:t>
            </a:r>
            <a:r>
              <a:rPr lang="de-DE" sz="2600" spc="300" dirty="0" smtClean="0"/>
              <a:t> Sound </a:t>
            </a:r>
            <a:r>
              <a:rPr lang="de-DE" sz="2600" spc="300" dirty="0" err="1" smtClean="0"/>
              <a:t>Emitting</a:t>
            </a:r>
            <a:r>
              <a:rPr lang="de-DE" sz="2600" spc="300" dirty="0" smtClean="0"/>
              <a:t> </a:t>
            </a:r>
            <a:r>
              <a:rPr lang="de-DE" sz="2600" spc="300" dirty="0" err="1"/>
              <a:t>a</a:t>
            </a:r>
            <a:r>
              <a:rPr lang="de-DE" sz="2600" spc="300" dirty="0" err="1" smtClean="0"/>
              <a:t>nd</a:t>
            </a:r>
            <a:r>
              <a:rPr lang="de-DE" sz="2600" spc="300" dirty="0" smtClean="0"/>
              <a:t> Processing Robot </a:t>
            </a:r>
            <a:r>
              <a:rPr lang="de-DE" sz="2600" spc="300" dirty="0" err="1"/>
              <a:t>f</a:t>
            </a:r>
            <a:r>
              <a:rPr lang="de-DE" sz="2600" spc="300" dirty="0" err="1" smtClean="0"/>
              <a:t>or</a:t>
            </a:r>
            <a:r>
              <a:rPr lang="de-DE" sz="2600" spc="300" dirty="0" smtClean="0"/>
              <a:t> </a:t>
            </a:r>
            <a:r>
              <a:rPr lang="de-DE" sz="2600" spc="300" dirty="0" err="1" smtClean="0"/>
              <a:t>Acoustic-Based</a:t>
            </a:r>
            <a:r>
              <a:rPr lang="de-DE" sz="2600" spc="300" dirty="0" smtClean="0"/>
              <a:t> </a:t>
            </a:r>
            <a:r>
              <a:rPr lang="de-DE" sz="2600" spc="300" dirty="0" err="1" smtClean="0"/>
              <a:t>Slam</a:t>
            </a:r>
            <a:r>
              <a:rPr lang="de-DE" sz="2600" spc="300" dirty="0" smtClean="0"/>
              <a:t> </a:t>
            </a:r>
            <a:r>
              <a:rPr lang="de-DE" sz="2600" spc="300" dirty="0" err="1" smtClean="0"/>
              <a:t>Applications</a:t>
            </a:r>
            <a:r>
              <a:rPr lang="de-DE" sz="2600" spc="300" dirty="0" smtClean="0"/>
              <a:t> </a:t>
            </a:r>
            <a:br>
              <a:rPr lang="de-DE" sz="2600" spc="300" dirty="0" smtClean="0"/>
            </a:br>
            <a:endParaRPr lang="de-DE" sz="3200" spc="300" dirty="0">
              <a:effectLst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>
          <a:xfrm>
            <a:off x="762000" y="1524000"/>
            <a:ext cx="7772400" cy="2490787"/>
          </a:xfrm>
        </p:spPr>
        <p:txBody>
          <a:bodyPr/>
          <a:lstStyle/>
          <a:p>
            <a:r>
              <a:rPr lang="de-DE" sz="1800" i="1" dirty="0" smtClean="0">
                <a:solidFill>
                  <a:schemeClr val="tx1"/>
                </a:solidFill>
              </a:rPr>
              <a:t>Final </a:t>
            </a:r>
            <a:r>
              <a:rPr lang="de-DE" sz="1800" i="1" dirty="0" err="1" smtClean="0">
                <a:solidFill>
                  <a:schemeClr val="tx1"/>
                </a:solidFill>
              </a:rPr>
              <a:t>Presentation</a:t>
            </a:r>
            <a:endParaRPr lang="de-DE" sz="1800" i="1" dirty="0" smtClean="0">
              <a:solidFill>
                <a:schemeClr val="tx1"/>
              </a:solidFill>
            </a:endParaRPr>
          </a:p>
          <a:p>
            <a:r>
              <a:rPr lang="de-DE" sz="1800" i="1" dirty="0" smtClean="0">
                <a:solidFill>
                  <a:schemeClr val="tx1"/>
                </a:solidFill>
              </a:rPr>
              <a:t>Semester Project </a:t>
            </a:r>
            <a:r>
              <a:rPr lang="de-DE" sz="1800" i="1" dirty="0" err="1" smtClean="0">
                <a:solidFill>
                  <a:schemeClr val="tx1"/>
                </a:solidFill>
              </a:rPr>
              <a:t>at</a:t>
            </a:r>
            <a:r>
              <a:rPr lang="de-DE" sz="1800" i="1" dirty="0" smtClean="0">
                <a:solidFill>
                  <a:schemeClr val="tx1"/>
                </a:solidFill>
              </a:rPr>
              <a:t> LCAV</a:t>
            </a:r>
            <a:endParaRPr lang="de-DE" sz="1800" i="1" dirty="0" smtClean="0">
              <a:solidFill>
                <a:schemeClr val="tx1"/>
              </a:solidFill>
            </a:endParaRPr>
          </a:p>
          <a:p>
            <a:r>
              <a:rPr lang="de-DE" sz="1800" i="1" dirty="0" err="1" smtClean="0">
                <a:solidFill>
                  <a:schemeClr val="tx1"/>
                </a:solidFill>
              </a:rPr>
              <a:t>Ecole</a:t>
            </a:r>
            <a:r>
              <a:rPr lang="de-DE" sz="1800" i="1" dirty="0" smtClean="0">
                <a:solidFill>
                  <a:schemeClr val="tx1"/>
                </a:solidFill>
              </a:rPr>
              <a:t> </a:t>
            </a:r>
            <a:r>
              <a:rPr lang="de-DE" sz="1800" i="1" dirty="0" err="1" smtClean="0">
                <a:solidFill>
                  <a:schemeClr val="tx1"/>
                </a:solidFill>
              </a:rPr>
              <a:t>Polytechique</a:t>
            </a:r>
            <a:r>
              <a:rPr lang="de-DE" sz="1800" i="1" dirty="0" smtClean="0">
                <a:solidFill>
                  <a:schemeClr val="tx1"/>
                </a:solidFill>
              </a:rPr>
              <a:t> </a:t>
            </a:r>
            <a:r>
              <a:rPr lang="de-DE" sz="1800" i="1" dirty="0" err="1" smtClean="0">
                <a:solidFill>
                  <a:schemeClr val="tx1"/>
                </a:solidFill>
              </a:rPr>
              <a:t>Fédérale</a:t>
            </a:r>
            <a:r>
              <a:rPr lang="de-DE" sz="1800" i="1" dirty="0" smtClean="0">
                <a:solidFill>
                  <a:schemeClr val="tx1"/>
                </a:solidFill>
              </a:rPr>
              <a:t> de </a:t>
            </a:r>
            <a:r>
              <a:rPr lang="de-DE" sz="1800" i="1" dirty="0" smtClean="0">
                <a:solidFill>
                  <a:schemeClr val="tx1"/>
                </a:solidFill>
              </a:rPr>
              <a:t>Lausanne</a:t>
            </a:r>
            <a:endParaRPr lang="de-DE" sz="1800" i="1" dirty="0">
              <a:solidFill>
                <a:schemeClr val="tx1"/>
              </a:solidFill>
            </a:endParaRPr>
          </a:p>
          <a:p>
            <a:endParaRPr lang="de-DE" sz="1800" dirty="0" smtClean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Frederike </a:t>
            </a:r>
            <a:r>
              <a:rPr lang="de-DE" sz="1800" dirty="0" err="1" smtClean="0">
                <a:solidFill>
                  <a:schemeClr val="tx1"/>
                </a:solidFill>
              </a:rPr>
              <a:t>Dümbgen</a:t>
            </a:r>
            <a:r>
              <a:rPr lang="de-DE" sz="1800" dirty="0" smtClean="0">
                <a:solidFill>
                  <a:schemeClr val="tx1"/>
                </a:solidFill>
              </a:rPr>
              <a:t/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>11</a:t>
            </a:r>
            <a:r>
              <a:rPr lang="de-DE" sz="1800" dirty="0" smtClean="0">
                <a:solidFill>
                  <a:schemeClr val="tx1"/>
                </a:solidFill>
              </a:rPr>
              <a:t>.01.2016</a:t>
            </a:r>
            <a:endParaRPr lang="de-DE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2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 smtClean="0"/>
              <a:t>Results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868686"/>
                </a:solidFill>
              </a:rPr>
              <a:t>Impulse Responses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Bild 6" descr="1_1_filt_zoom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" t="5229" r="8497"/>
          <a:stretch/>
        </p:blipFill>
        <p:spPr>
          <a:xfrm>
            <a:off x="1676400" y="1562113"/>
            <a:ext cx="2778080" cy="2247887"/>
          </a:xfrm>
          <a:prstGeom prst="rect">
            <a:avLst/>
          </a:prstGeom>
        </p:spPr>
      </p:pic>
      <p:pic>
        <p:nvPicPr>
          <p:cNvPr id="8" name="Bild 7" descr="2_1_filt_zoom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5229" r="8497"/>
          <a:stretch/>
        </p:blipFill>
        <p:spPr>
          <a:xfrm>
            <a:off x="1715395" y="3962400"/>
            <a:ext cx="2740892" cy="2224415"/>
          </a:xfrm>
          <a:prstGeom prst="rect">
            <a:avLst/>
          </a:prstGeom>
        </p:spPr>
      </p:pic>
      <p:pic>
        <p:nvPicPr>
          <p:cNvPr id="9" name="Bild 8" descr="7_1_filt_zoom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t="5577" r="8496"/>
          <a:stretch/>
        </p:blipFill>
        <p:spPr>
          <a:xfrm>
            <a:off x="5105400" y="1598612"/>
            <a:ext cx="2751225" cy="2211388"/>
          </a:xfrm>
          <a:prstGeom prst="rect">
            <a:avLst/>
          </a:prstGeom>
        </p:spPr>
      </p:pic>
      <p:pic>
        <p:nvPicPr>
          <p:cNvPr id="10" name="Bild 9" descr="8_1_filt_zoom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229" r="8496"/>
          <a:stretch/>
        </p:blipFill>
        <p:spPr>
          <a:xfrm>
            <a:off x="5105400" y="3962400"/>
            <a:ext cx="2764325" cy="22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5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>
                <a:solidFill>
                  <a:srgbClr val="868686"/>
                </a:solidFill>
              </a:rPr>
              <a:t>Achievements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smtClean="0"/>
              <a:t>Experimental </a:t>
            </a:r>
            <a:r>
              <a:rPr lang="de-DE" sz="2800" dirty="0" err="1" smtClean="0"/>
              <a:t>framework</a:t>
            </a:r>
            <a:r>
              <a:rPr lang="de-DE" sz="2800" dirty="0" smtClean="0"/>
              <a:t> (</a:t>
            </a:r>
            <a:r>
              <a:rPr lang="de-DE" sz="2800" dirty="0" err="1" smtClean="0"/>
              <a:t>both</a:t>
            </a:r>
            <a:r>
              <a:rPr lang="de-DE" sz="2800" dirty="0" smtClean="0"/>
              <a:t> </a:t>
            </a:r>
            <a:r>
              <a:rPr lang="de-DE" sz="2800" b="1" dirty="0" smtClean="0"/>
              <a:t>Hardware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Software</a:t>
            </a:r>
            <a:r>
              <a:rPr lang="de-DE" sz="2800" dirty="0" smtClean="0"/>
              <a:t>) </a:t>
            </a:r>
            <a:r>
              <a:rPr lang="de-DE" sz="2800" dirty="0" err="1" smtClean="0"/>
              <a:t>tested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validated</a:t>
            </a:r>
            <a:endParaRPr lang="de-DE" sz="2800" dirty="0" smtClean="0"/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de-DE" sz="2400" dirty="0" smtClean="0"/>
              <a:t>Visual </a:t>
            </a:r>
            <a:r>
              <a:rPr lang="de-DE" sz="2400" dirty="0" err="1" smtClean="0"/>
              <a:t>localization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precision</a:t>
            </a:r>
            <a:r>
              <a:rPr lang="de-DE" sz="2400" dirty="0" smtClean="0"/>
              <a:t> </a:t>
            </a:r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1 cm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de-DE" sz="2400" dirty="0" err="1" smtClean="0"/>
              <a:t>Odometry</a:t>
            </a:r>
            <a:r>
              <a:rPr lang="de-DE" sz="2400" dirty="0" smtClean="0"/>
              <a:t> </a:t>
            </a:r>
            <a:r>
              <a:rPr lang="de-DE" sz="2400" dirty="0" err="1" smtClean="0"/>
              <a:t>analysis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implemented</a:t>
            </a:r>
            <a:endParaRPr lang="de-DE" sz="2400" dirty="0" smtClean="0"/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de-DE" sz="2400" dirty="0" err="1" smtClean="0"/>
              <a:t>Room</a:t>
            </a:r>
            <a:r>
              <a:rPr lang="de-DE" sz="2400" dirty="0" smtClean="0"/>
              <a:t> </a:t>
            </a:r>
            <a:r>
              <a:rPr lang="de-DE" sz="2400" dirty="0" err="1" smtClean="0"/>
              <a:t>impulse</a:t>
            </a:r>
            <a:r>
              <a:rPr lang="de-DE" sz="2400" dirty="0" smtClean="0"/>
              <a:t> </a:t>
            </a:r>
            <a:r>
              <a:rPr lang="de-DE" sz="2400" dirty="0" err="1" smtClean="0"/>
              <a:t>response</a:t>
            </a:r>
            <a:r>
              <a:rPr lang="de-DE" sz="2400" dirty="0" smtClean="0"/>
              <a:t> </a:t>
            </a:r>
            <a:r>
              <a:rPr lang="de-DE" sz="2400" dirty="0" err="1" smtClean="0"/>
              <a:t>recording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deconvolution</a:t>
            </a:r>
            <a:r>
              <a:rPr lang="de-DE" sz="2400" dirty="0" smtClean="0"/>
              <a:t> </a:t>
            </a:r>
            <a:r>
              <a:rPr lang="de-DE" sz="2400" dirty="0" err="1" smtClean="0"/>
              <a:t>working</a:t>
            </a:r>
            <a:endParaRPr lang="de-DE" sz="2400" dirty="0" smtClean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smtClean="0"/>
              <a:t>Setup </a:t>
            </a:r>
            <a:r>
              <a:rPr lang="de-DE" sz="2800" b="1" dirty="0" err="1" smtClean="0"/>
              <a:t>instructions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code</a:t>
            </a:r>
            <a:r>
              <a:rPr lang="de-DE" sz="2800" dirty="0" smtClean="0"/>
              <a:t> </a:t>
            </a:r>
            <a:r>
              <a:rPr lang="de-DE" sz="2800" b="1" dirty="0" err="1" smtClean="0"/>
              <a:t>documentation</a:t>
            </a:r>
            <a:r>
              <a:rPr lang="de-DE" sz="2800" dirty="0" smtClean="0"/>
              <a:t> </a:t>
            </a:r>
            <a:r>
              <a:rPr lang="de-DE" sz="2800" dirty="0" err="1" smtClean="0"/>
              <a:t>available</a:t>
            </a:r>
            <a:r>
              <a:rPr lang="de-DE" sz="2800" dirty="0" smtClean="0"/>
              <a:t> online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later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endParaRPr lang="de-DE" sz="2800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>
                <a:solidFill>
                  <a:srgbClr val="868686"/>
                </a:solidFill>
              </a:rPr>
              <a:t>Suggested</a:t>
            </a:r>
            <a:r>
              <a:rPr lang="de-DE" dirty="0" smtClean="0">
                <a:solidFill>
                  <a:srgbClr val="868686"/>
                </a:solidFill>
              </a:rPr>
              <a:t> </a:t>
            </a:r>
            <a:r>
              <a:rPr lang="de-DE" dirty="0" err="1">
                <a:solidFill>
                  <a:srgbClr val="868686"/>
                </a:solidFill>
              </a:rPr>
              <a:t>I</a:t>
            </a:r>
            <a:r>
              <a:rPr lang="de-DE" dirty="0" err="1" smtClean="0">
                <a:solidFill>
                  <a:srgbClr val="868686"/>
                </a:solidFill>
              </a:rPr>
              <a:t>mprovements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err="1" smtClean="0"/>
              <a:t>Smaller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accurate</a:t>
            </a:r>
            <a:r>
              <a:rPr lang="de-DE" sz="2800" dirty="0" smtClean="0"/>
              <a:t> </a:t>
            </a:r>
            <a:r>
              <a:rPr lang="de-DE" sz="2800" b="1" dirty="0" err="1" smtClean="0"/>
              <a:t>target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point</a:t>
            </a:r>
            <a:r>
              <a:rPr lang="de-DE" sz="2800" b="1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visual</a:t>
            </a:r>
            <a:r>
              <a:rPr lang="de-DE" sz="2800" dirty="0" smtClean="0"/>
              <a:t> </a:t>
            </a:r>
            <a:r>
              <a:rPr lang="de-DE" sz="2800" dirty="0" err="1" smtClean="0"/>
              <a:t>localization</a:t>
            </a:r>
            <a:r>
              <a:rPr lang="de-DE" sz="2800" dirty="0" smtClean="0"/>
              <a:t> (</a:t>
            </a:r>
            <a:r>
              <a:rPr lang="de-DE" sz="2800" dirty="0" err="1" smtClean="0"/>
              <a:t>checkerboard</a:t>
            </a:r>
            <a:r>
              <a:rPr lang="de-DE" sz="2800" dirty="0" smtClean="0"/>
              <a:t> / </a:t>
            </a:r>
            <a:r>
              <a:rPr lang="de-DE" sz="2800" i="1" dirty="0" smtClean="0"/>
              <a:t>QR </a:t>
            </a:r>
            <a:r>
              <a:rPr lang="de-DE" sz="2800" i="1" dirty="0" err="1" smtClean="0"/>
              <a:t>code</a:t>
            </a:r>
            <a:r>
              <a:rPr lang="de-DE" sz="2800" dirty="0" smtClean="0"/>
              <a:t>)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smtClean="0"/>
              <a:t>Add </a:t>
            </a:r>
            <a:r>
              <a:rPr lang="de-DE" sz="2800" b="1" dirty="0" err="1" smtClean="0"/>
              <a:t>fisheye</a:t>
            </a:r>
            <a:r>
              <a:rPr lang="de-DE" sz="2800" dirty="0" smtClean="0"/>
              <a:t> </a:t>
            </a:r>
            <a:r>
              <a:rPr lang="de-DE" sz="2800" dirty="0" err="1" smtClean="0"/>
              <a:t>lenses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wider </a:t>
            </a:r>
            <a:r>
              <a:rPr lang="de-DE" sz="2800" dirty="0" err="1" smtClean="0"/>
              <a:t>views</a:t>
            </a:r>
            <a:endParaRPr lang="de-DE" sz="2800" dirty="0" smtClean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/>
              <a:t>M</a:t>
            </a:r>
            <a:r>
              <a:rPr lang="de-DE" sz="2800" dirty="0" smtClean="0"/>
              <a:t>ore robust </a:t>
            </a:r>
            <a:r>
              <a:rPr lang="de-DE" sz="2800" dirty="0" err="1" smtClean="0"/>
              <a:t>robot</a:t>
            </a:r>
            <a:r>
              <a:rPr lang="de-DE" sz="2800" dirty="0" smtClean="0"/>
              <a:t> </a:t>
            </a:r>
            <a:r>
              <a:rPr lang="de-DE" sz="2800" b="1" dirty="0" err="1" smtClean="0"/>
              <a:t>movement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b="1" dirty="0" err="1" smtClean="0"/>
              <a:t>audio</a:t>
            </a:r>
            <a:r>
              <a:rPr lang="de-DE" sz="2800" dirty="0" smtClean="0"/>
              <a:t> </a:t>
            </a:r>
            <a:r>
              <a:rPr lang="de-DE" sz="2800" b="1" dirty="0" err="1" smtClean="0"/>
              <a:t>control</a:t>
            </a:r>
            <a:endParaRPr lang="de-DE" sz="2800" dirty="0" smtClean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err="1" smtClean="0"/>
              <a:t>Improve</a:t>
            </a:r>
            <a:r>
              <a:rPr lang="de-DE" sz="2800" dirty="0" smtClean="0"/>
              <a:t> </a:t>
            </a:r>
            <a:r>
              <a:rPr lang="de-DE" sz="2800" b="1" dirty="0" err="1" smtClean="0"/>
              <a:t>signal</a:t>
            </a:r>
            <a:r>
              <a:rPr lang="de-DE" sz="2800" b="1" dirty="0" smtClean="0"/>
              <a:t> </a:t>
            </a:r>
            <a:r>
              <a:rPr lang="de-DE" sz="2800" b="1" dirty="0" err="1"/>
              <a:t>processing</a:t>
            </a:r>
            <a:r>
              <a:rPr lang="de-DE" sz="2800" b="1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reliable</a:t>
            </a:r>
            <a:r>
              <a:rPr lang="de-DE" sz="2800" dirty="0"/>
              <a:t> </a:t>
            </a:r>
            <a:r>
              <a:rPr lang="de-DE" sz="2800" dirty="0" err="1"/>
              <a:t>echolocation</a:t>
            </a:r>
            <a:r>
              <a:rPr lang="de-DE" sz="2800" dirty="0"/>
              <a:t> (e.g. </a:t>
            </a:r>
            <a:r>
              <a:rPr lang="de-DE" sz="2800" dirty="0" err="1"/>
              <a:t>averaging</a:t>
            </a:r>
            <a:r>
              <a:rPr lang="de-DE" sz="2800" dirty="0" smtClean="0"/>
              <a:t>) </a:t>
            </a:r>
          </a:p>
          <a:p>
            <a:pPr>
              <a:spcAft>
                <a:spcPts val="2400"/>
              </a:spcAft>
            </a:pPr>
            <a:endParaRPr lang="de-DE" sz="20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58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685800"/>
          </a:xfrm>
        </p:spPr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olidFill>
                  <a:schemeClr val="bg2"/>
                </a:solidFill>
              </a:rPr>
              <a:t>Motivation – </a:t>
            </a:r>
            <a:r>
              <a:rPr lang="de-DE" dirty="0" err="1" smtClean="0">
                <a:solidFill>
                  <a:schemeClr val="bg2"/>
                </a:solidFill>
              </a:rPr>
              <a:t>Echolocation</a:t>
            </a:r>
            <a:r>
              <a:rPr lang="de-DE" dirty="0" smtClean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for</a:t>
            </a:r>
            <a:r>
              <a:rPr lang="de-DE" dirty="0" smtClean="0">
                <a:solidFill>
                  <a:schemeClr val="bg2"/>
                </a:solidFill>
              </a:rPr>
              <a:t> Navigation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Bild 7" descr="Screen Shot 2016-01-09 at 12.5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133600"/>
            <a:ext cx="4996084" cy="357846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95600"/>
            <a:ext cx="3210461" cy="228189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962" y="1143000"/>
            <a:ext cx="2867310" cy="1879282"/>
          </a:xfrm>
          <a:prstGeom prst="rect">
            <a:avLst/>
          </a:prstGeom>
        </p:spPr>
      </p:pic>
      <p:sp>
        <p:nvSpPr>
          <p:cNvPr id="13" name="Inhaltsplatzhalter 22"/>
          <p:cNvSpPr>
            <a:spLocks noGrp="1"/>
          </p:cNvSpPr>
          <p:nvPr>
            <p:ph sz="half" idx="2"/>
          </p:nvPr>
        </p:nvSpPr>
        <p:spPr>
          <a:xfrm>
            <a:off x="533400" y="5181600"/>
            <a:ext cx="3200400" cy="838200"/>
          </a:xfrm>
        </p:spPr>
        <p:txBody>
          <a:bodyPr anchor="t"/>
          <a:lstStyle/>
          <a:p>
            <a:r>
              <a:rPr lang="de-DE" sz="2000" b="1" dirty="0" smtClean="0"/>
              <a:t>Fig. 1</a:t>
            </a:r>
            <a:r>
              <a:rPr lang="de-DE" sz="2000" dirty="0" smtClean="0"/>
              <a:t>: Daniel </a:t>
            </a:r>
            <a:r>
              <a:rPr lang="de-DE" sz="2000" dirty="0" err="1" smtClean="0"/>
              <a:t>Kish</a:t>
            </a:r>
            <a:r>
              <a:rPr lang="de-DE" sz="2000" dirty="0" smtClean="0"/>
              <a:t>, </a:t>
            </a:r>
            <a:r>
              <a:rPr lang="de-DE" sz="2000" dirty="0" err="1" smtClean="0"/>
              <a:t>founder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i="1" dirty="0"/>
              <a:t>World Access </a:t>
            </a:r>
            <a:r>
              <a:rPr lang="de-DE" sz="2000" i="1" dirty="0" err="1"/>
              <a:t>for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blind</a:t>
            </a:r>
            <a:endParaRPr lang="de-DE" sz="2000" baseline="30000" dirty="0"/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5478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Goal – Experimental Framework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Bild 7" descr="Step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1"/>
            <a:ext cx="2743200" cy="1462666"/>
          </a:xfrm>
          <a:prstGeom prst="rect">
            <a:avLst/>
          </a:prstGeom>
        </p:spPr>
      </p:pic>
      <p:pic>
        <p:nvPicPr>
          <p:cNvPr id="9" name="Bild 8" descr="Ste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81200"/>
            <a:ext cx="2715319" cy="1447800"/>
          </a:xfrm>
          <a:prstGeom prst="rect">
            <a:avLst/>
          </a:prstGeom>
        </p:spPr>
      </p:pic>
      <p:pic>
        <p:nvPicPr>
          <p:cNvPr id="10" name="Bild 9" descr="Step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1" y="1981200"/>
            <a:ext cx="2715319" cy="1447800"/>
          </a:xfrm>
          <a:prstGeom prst="rect">
            <a:avLst/>
          </a:prstGeom>
        </p:spPr>
      </p:pic>
      <p:pic>
        <p:nvPicPr>
          <p:cNvPr id="15" name="Bild 14" descr="Step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17" y="3886200"/>
            <a:ext cx="3601183" cy="190500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609600" y="3657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FF0010"/>
                </a:solidFill>
              </a:rPr>
              <a:t>Visual </a:t>
            </a:r>
            <a:r>
              <a:rPr lang="de-DE" sz="2000" b="1" dirty="0" err="1" smtClean="0">
                <a:solidFill>
                  <a:srgbClr val="FF0010"/>
                </a:solidFill>
              </a:rPr>
              <a:t>localization</a:t>
            </a:r>
            <a:endParaRPr lang="de-DE" sz="2000" b="1" dirty="0" smtClean="0">
              <a:solidFill>
                <a:srgbClr val="FF0010"/>
              </a:solidFill>
            </a:endParaRPr>
          </a:p>
          <a:p>
            <a:pPr algn="ctr"/>
            <a:r>
              <a:rPr lang="de-DE" sz="2000" dirty="0" err="1" smtClean="0">
                <a:solidFill>
                  <a:srgbClr val="FF0010"/>
                </a:solidFill>
              </a:rPr>
              <a:t>ground</a:t>
            </a:r>
            <a:r>
              <a:rPr lang="de-DE" sz="2000" dirty="0" smtClean="0">
                <a:solidFill>
                  <a:srgbClr val="FF0010"/>
                </a:solidFill>
              </a:rPr>
              <a:t> </a:t>
            </a:r>
            <a:r>
              <a:rPr lang="de-DE" sz="2000" dirty="0" err="1" smtClean="0">
                <a:solidFill>
                  <a:srgbClr val="FF0010"/>
                </a:solidFill>
              </a:rPr>
              <a:t>truth</a:t>
            </a:r>
            <a:endParaRPr lang="de-DE" sz="2000" dirty="0">
              <a:solidFill>
                <a:srgbClr val="FF001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09600" y="4343400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accent1"/>
                </a:solidFill>
              </a:rPr>
              <a:t>Odometry</a:t>
            </a:r>
            <a:endParaRPr lang="de-DE" sz="2000" b="1" dirty="0" smtClean="0">
              <a:solidFill>
                <a:schemeClr val="accent1"/>
              </a:solidFill>
            </a:endParaRPr>
          </a:p>
          <a:p>
            <a:pPr algn="ctr"/>
            <a:r>
              <a:rPr lang="de-DE" sz="2000" dirty="0" smtClean="0">
                <a:solidFill>
                  <a:schemeClr val="accent1"/>
                </a:solidFill>
              </a:rPr>
              <a:t>relative </a:t>
            </a:r>
            <a:r>
              <a:rPr lang="de-DE" sz="2000" dirty="0" err="1" smtClean="0">
                <a:solidFill>
                  <a:schemeClr val="accent1"/>
                </a:solidFill>
              </a:rPr>
              <a:t>position</a:t>
            </a:r>
            <a:endParaRPr lang="de-DE" sz="2000" dirty="0">
              <a:solidFill>
                <a:schemeClr val="accent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09600" y="5029200"/>
            <a:ext cx="2286000" cy="101566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accent2"/>
                </a:solidFill>
              </a:rPr>
              <a:t>EchoSLAM</a:t>
            </a:r>
            <a:endParaRPr lang="de-DE" sz="2000" b="1" dirty="0" smtClean="0">
              <a:solidFill>
                <a:schemeClr val="accent2"/>
              </a:solidFill>
            </a:endParaRPr>
          </a:p>
          <a:p>
            <a:pPr algn="ctr"/>
            <a:r>
              <a:rPr lang="de-DE" sz="2000" dirty="0" smtClean="0">
                <a:solidFill>
                  <a:schemeClr val="accent2"/>
                </a:solidFill>
              </a:rPr>
              <a:t>absolute </a:t>
            </a:r>
            <a:r>
              <a:rPr lang="de-DE" sz="2000" dirty="0" err="1" smtClean="0">
                <a:solidFill>
                  <a:schemeClr val="accent2"/>
                </a:solidFill>
              </a:rPr>
              <a:t>position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and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room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geometry</a:t>
            </a:r>
            <a:endParaRPr lang="de-DE" sz="2000" dirty="0" smtClean="0">
              <a:solidFill>
                <a:schemeClr val="accent2"/>
              </a:solidFill>
            </a:endParaRPr>
          </a:p>
        </p:txBody>
      </p:sp>
      <p:sp>
        <p:nvSpPr>
          <p:cNvPr id="20" name="Pfeil nach rechts 19"/>
          <p:cNvSpPr/>
          <p:nvPr/>
        </p:nvSpPr>
        <p:spPr bwMode="auto">
          <a:xfrm rot="19295414">
            <a:off x="4072229" y="2705403"/>
            <a:ext cx="280438" cy="107594"/>
          </a:xfrm>
          <a:prstGeom prst="rightArrow">
            <a:avLst>
              <a:gd name="adj1" fmla="val 50000"/>
              <a:gd name="adj2" fmla="val 48173"/>
            </a:avLst>
          </a:prstGeom>
          <a:solidFill>
            <a:schemeClr val="accent1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4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Experimental Setup</a:t>
            </a:r>
            <a:br>
              <a:rPr lang="de-DE" dirty="0" smtClean="0"/>
            </a:br>
            <a:r>
              <a:rPr lang="de-DE" dirty="0" err="1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7" name="Bild 16" descr="Raspi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7446" y="792154"/>
            <a:ext cx="1600200" cy="2301892"/>
          </a:xfrm>
          <a:prstGeom prst="rect">
            <a:avLst/>
          </a:prstGeom>
        </p:spPr>
      </p:pic>
      <p:pic>
        <p:nvPicPr>
          <p:cNvPr id="22" name="Bild 21" descr="2016-01-05 19.43.44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" t="16708" r="7454" b="13034"/>
          <a:stretch/>
        </p:blipFill>
        <p:spPr>
          <a:xfrm>
            <a:off x="838200" y="3048000"/>
            <a:ext cx="5387322" cy="3133823"/>
          </a:xfrm>
          <a:prstGeom prst="rect">
            <a:avLst/>
          </a:prstGeom>
        </p:spPr>
      </p:pic>
      <p:pic>
        <p:nvPicPr>
          <p:cNvPr id="23" name="Bild 22" descr="Speaker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1" b="26329"/>
          <a:stretch/>
        </p:blipFill>
        <p:spPr>
          <a:xfrm>
            <a:off x="6324600" y="4163388"/>
            <a:ext cx="2400300" cy="2001831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 bwMode="auto">
          <a:xfrm>
            <a:off x="955815" y="3110394"/>
            <a:ext cx="304800" cy="3048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867400" y="3200400"/>
            <a:ext cx="304800" cy="3048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724400" y="5105400"/>
            <a:ext cx="609600" cy="6096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800600" y="3657600"/>
            <a:ext cx="533400" cy="5334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31" name="Gerade Verbindung 30"/>
          <p:cNvCxnSpPr>
            <a:stCxn id="26" idx="7"/>
            <a:endCxn id="87" idx="2"/>
          </p:cNvCxnSpPr>
          <p:nvPr/>
        </p:nvCxnSpPr>
        <p:spPr bwMode="auto">
          <a:xfrm flipV="1">
            <a:off x="1215978" y="2612886"/>
            <a:ext cx="755062" cy="542145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Gerade Verbindung 31"/>
          <p:cNvCxnSpPr>
            <a:stCxn id="27" idx="2"/>
            <a:endCxn id="87" idx="2"/>
          </p:cNvCxnSpPr>
          <p:nvPr/>
        </p:nvCxnSpPr>
        <p:spPr bwMode="auto">
          <a:xfrm flipH="1" flipV="1">
            <a:off x="1971040" y="2612886"/>
            <a:ext cx="3896360" cy="739914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Gerade Verbindung 41"/>
          <p:cNvCxnSpPr>
            <a:stCxn id="23" idx="1"/>
          </p:cNvCxnSpPr>
          <p:nvPr/>
        </p:nvCxnSpPr>
        <p:spPr bwMode="auto">
          <a:xfrm flipH="1">
            <a:off x="5334000" y="5164304"/>
            <a:ext cx="990600" cy="16969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Gerade Verbindung 44"/>
          <p:cNvCxnSpPr>
            <a:endCxn id="29" idx="6"/>
          </p:cNvCxnSpPr>
          <p:nvPr/>
        </p:nvCxnSpPr>
        <p:spPr bwMode="auto">
          <a:xfrm flipH="1">
            <a:off x="5334000" y="3733800"/>
            <a:ext cx="10668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9" name="Bild 18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86" t="4542" r="66302" b="4202"/>
          <a:stretch/>
        </p:blipFill>
        <p:spPr>
          <a:xfrm rot="10800000">
            <a:off x="6172200" y="2819400"/>
            <a:ext cx="824630" cy="1660726"/>
          </a:xfrm>
          <a:prstGeom prst="rect">
            <a:avLst/>
          </a:prstGeom>
        </p:spPr>
      </p:pic>
      <p:pic>
        <p:nvPicPr>
          <p:cNvPr id="71" name="Bild 70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867" t="4542" r="309" b="4202"/>
          <a:stretch/>
        </p:blipFill>
        <p:spPr>
          <a:xfrm>
            <a:off x="6934200" y="2362200"/>
            <a:ext cx="1841937" cy="1660726"/>
          </a:xfrm>
          <a:prstGeom prst="rect">
            <a:avLst/>
          </a:prstGeom>
        </p:spPr>
      </p:pic>
      <p:sp>
        <p:nvSpPr>
          <p:cNvPr id="87" name="Textfeld 86"/>
          <p:cNvSpPr txBox="1"/>
          <p:nvPr/>
        </p:nvSpPr>
        <p:spPr>
          <a:xfrm>
            <a:off x="838200" y="19050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FF0010"/>
                </a:solidFill>
              </a:rPr>
              <a:t>Visual </a:t>
            </a:r>
            <a:r>
              <a:rPr lang="de-DE" sz="2000" b="1" dirty="0" err="1" smtClean="0">
                <a:solidFill>
                  <a:srgbClr val="FF0010"/>
                </a:solidFill>
              </a:rPr>
              <a:t>localization</a:t>
            </a:r>
            <a:endParaRPr lang="de-DE" sz="2000" b="1" dirty="0" smtClean="0">
              <a:solidFill>
                <a:srgbClr val="FF0010"/>
              </a:solidFill>
            </a:endParaRPr>
          </a:p>
          <a:p>
            <a:pPr algn="ctr"/>
            <a:r>
              <a:rPr lang="de-DE" sz="2000" dirty="0" err="1" smtClean="0">
                <a:solidFill>
                  <a:srgbClr val="FF0010"/>
                </a:solidFill>
              </a:rPr>
              <a:t>ground</a:t>
            </a:r>
            <a:r>
              <a:rPr lang="de-DE" sz="2000" dirty="0" smtClean="0">
                <a:solidFill>
                  <a:srgbClr val="FF0010"/>
                </a:solidFill>
              </a:rPr>
              <a:t> </a:t>
            </a:r>
            <a:r>
              <a:rPr lang="de-DE" sz="2000" dirty="0" err="1" smtClean="0">
                <a:solidFill>
                  <a:srgbClr val="FF0010"/>
                </a:solidFill>
              </a:rPr>
              <a:t>truth</a:t>
            </a:r>
            <a:endParaRPr lang="de-DE" sz="2000" dirty="0">
              <a:solidFill>
                <a:srgbClr val="FF0010"/>
              </a:solidFill>
            </a:endParaRPr>
          </a:p>
        </p:txBody>
      </p:sp>
      <p:sp>
        <p:nvSpPr>
          <p:cNvPr id="92" name="Textfeld 91"/>
          <p:cNvSpPr txBox="1"/>
          <p:nvPr/>
        </p:nvSpPr>
        <p:spPr>
          <a:xfrm>
            <a:off x="2133600" y="5257800"/>
            <a:ext cx="2286000" cy="707886"/>
          </a:xfrm>
          <a:prstGeom prst="rect">
            <a:avLst/>
          </a:prstGeom>
          <a:solidFill>
            <a:schemeClr val="accent3">
              <a:lumMod val="95000"/>
              <a:alpha val="78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accent1"/>
                </a:solidFill>
              </a:rPr>
              <a:t>Odometry</a:t>
            </a:r>
            <a:endParaRPr lang="de-DE" sz="2000" b="1" dirty="0" smtClean="0">
              <a:solidFill>
                <a:schemeClr val="accent1"/>
              </a:solidFill>
            </a:endParaRPr>
          </a:p>
          <a:p>
            <a:pPr algn="ctr"/>
            <a:r>
              <a:rPr lang="de-DE" sz="2000" dirty="0" smtClean="0">
                <a:solidFill>
                  <a:schemeClr val="accent1"/>
                </a:solidFill>
              </a:rPr>
              <a:t>relative </a:t>
            </a:r>
            <a:r>
              <a:rPr lang="de-DE" sz="2000" dirty="0" err="1" smtClean="0">
                <a:solidFill>
                  <a:schemeClr val="accent1"/>
                </a:solidFill>
              </a:rPr>
              <a:t>position</a:t>
            </a:r>
            <a:endParaRPr lang="de-DE" sz="2000" dirty="0">
              <a:solidFill>
                <a:schemeClr val="accent1"/>
              </a:solidFill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6400800" y="1752600"/>
            <a:ext cx="2286000" cy="101566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09900"/>
                </a:solidFill>
              </a:rPr>
              <a:t>EchoSLAM</a:t>
            </a:r>
            <a:endParaRPr lang="de-DE" sz="2000" b="1" dirty="0" smtClean="0">
              <a:solidFill>
                <a:srgbClr val="009900"/>
              </a:solidFill>
            </a:endParaRPr>
          </a:p>
          <a:p>
            <a:pPr algn="ctr"/>
            <a:r>
              <a:rPr lang="de-DE" sz="2000" dirty="0" smtClean="0">
                <a:solidFill>
                  <a:srgbClr val="009900"/>
                </a:solidFill>
              </a:rPr>
              <a:t>absolute </a:t>
            </a:r>
            <a:r>
              <a:rPr lang="de-DE" sz="2000" dirty="0" err="1" smtClean="0">
                <a:solidFill>
                  <a:srgbClr val="009900"/>
                </a:solidFill>
              </a:rPr>
              <a:t>position</a:t>
            </a:r>
            <a:r>
              <a:rPr lang="de-DE" sz="2000" dirty="0" smtClean="0">
                <a:solidFill>
                  <a:srgbClr val="009900"/>
                </a:solidFill>
              </a:rPr>
              <a:t> </a:t>
            </a:r>
            <a:r>
              <a:rPr lang="de-DE" sz="2000" dirty="0" err="1" smtClean="0">
                <a:solidFill>
                  <a:srgbClr val="009900"/>
                </a:solidFill>
              </a:rPr>
              <a:t>and</a:t>
            </a:r>
            <a:r>
              <a:rPr lang="de-DE" sz="2000" dirty="0" smtClean="0">
                <a:solidFill>
                  <a:srgbClr val="009900"/>
                </a:solidFill>
              </a:rPr>
              <a:t> </a:t>
            </a:r>
            <a:r>
              <a:rPr lang="de-DE" sz="2000" dirty="0" err="1" smtClean="0">
                <a:solidFill>
                  <a:srgbClr val="009900"/>
                </a:solidFill>
              </a:rPr>
              <a:t>room</a:t>
            </a:r>
            <a:r>
              <a:rPr lang="de-DE" sz="2000" dirty="0" smtClean="0">
                <a:solidFill>
                  <a:srgbClr val="009900"/>
                </a:solidFill>
              </a:rPr>
              <a:t> </a:t>
            </a:r>
            <a:r>
              <a:rPr lang="de-DE" sz="2000" dirty="0" err="1" smtClean="0">
                <a:solidFill>
                  <a:srgbClr val="009900"/>
                </a:solidFill>
              </a:rPr>
              <a:t>geometry</a:t>
            </a:r>
            <a:endParaRPr lang="de-DE" sz="2000" dirty="0" smtClean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08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Setup</a:t>
            </a:r>
            <a:br>
              <a:rPr lang="de-DE" dirty="0"/>
            </a:br>
            <a:r>
              <a:rPr lang="de-DE" dirty="0" smtClean="0">
                <a:solidFill>
                  <a:srgbClr val="868686"/>
                </a:solidFill>
              </a:rPr>
              <a:t>Visual </a:t>
            </a:r>
            <a:r>
              <a:rPr lang="de-DE" dirty="0" err="1" smtClean="0">
                <a:solidFill>
                  <a:srgbClr val="868686"/>
                </a:solidFill>
              </a:rPr>
              <a:t>Localization</a:t>
            </a:r>
            <a:r>
              <a:rPr lang="de-DE" dirty="0" smtClean="0">
                <a:solidFill>
                  <a:srgbClr val="868686"/>
                </a:solidFill>
              </a:rPr>
              <a:t> </a:t>
            </a:r>
            <a:r>
              <a:rPr lang="de-DE" dirty="0" err="1" smtClean="0">
                <a:solidFill>
                  <a:srgbClr val="868686"/>
                </a:solidFill>
              </a:rPr>
              <a:t>Procedure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31" name="Inhaltsplatzhalter 30"/>
          <p:cNvSpPr>
            <a:spLocks noGrp="1"/>
          </p:cNvSpPr>
          <p:nvPr>
            <p:ph idx="1"/>
          </p:nvPr>
        </p:nvSpPr>
        <p:spPr>
          <a:xfrm>
            <a:off x="762000" y="1752600"/>
            <a:ext cx="7772400" cy="5105400"/>
          </a:xfrm>
        </p:spPr>
        <p:txBody>
          <a:bodyPr/>
          <a:lstStyle/>
          <a:p>
            <a:r>
              <a:rPr lang="de-DE" sz="2600" dirty="0" err="1" smtClean="0"/>
              <a:t>Governing</a:t>
            </a:r>
            <a:r>
              <a:rPr lang="de-DE" sz="2600" dirty="0" smtClean="0"/>
              <a:t> </a:t>
            </a:r>
            <a:r>
              <a:rPr lang="de-DE" sz="2600" dirty="0" err="1" smtClean="0"/>
              <a:t>equation</a:t>
            </a:r>
            <a:endParaRPr lang="de-DE" sz="2600" dirty="0" smtClean="0"/>
          </a:p>
          <a:p>
            <a:endParaRPr lang="de-DE" sz="2600" dirty="0"/>
          </a:p>
          <a:p>
            <a:pPr marL="0" indent="0">
              <a:buNone/>
            </a:pPr>
            <a:endParaRPr lang="de-DE" sz="2600" dirty="0" smtClean="0"/>
          </a:p>
          <a:p>
            <a:r>
              <a:rPr lang="de-DE" sz="2600" dirty="0" smtClean="0"/>
              <a:t>C </a:t>
            </a:r>
            <a:r>
              <a:rPr lang="de-DE" sz="2600" dirty="0" err="1" smtClean="0"/>
              <a:t>and</a:t>
            </a:r>
            <a:r>
              <a:rPr lang="de-DE" sz="2600" dirty="0" smtClean="0"/>
              <a:t> </a:t>
            </a:r>
            <a:r>
              <a:rPr lang="de-DE" sz="2600" dirty="0" err="1" smtClean="0"/>
              <a:t>distortion</a:t>
            </a:r>
            <a:r>
              <a:rPr lang="de-DE" sz="2600" dirty="0" smtClean="0"/>
              <a:t> </a:t>
            </a:r>
            <a:r>
              <a:rPr lang="de-DE" sz="2600" dirty="0" err="1" smtClean="0"/>
              <a:t>coefficients</a:t>
            </a:r>
            <a:r>
              <a:rPr lang="de-DE" sz="2600" dirty="0" smtClean="0"/>
              <a:t> </a:t>
            </a:r>
            <a:r>
              <a:rPr lang="de-DE" sz="2600" dirty="0" err="1" smtClean="0"/>
              <a:t>obtained</a:t>
            </a:r>
            <a:r>
              <a:rPr lang="de-DE" sz="2600" dirty="0" smtClean="0"/>
              <a:t> </a:t>
            </a:r>
            <a:r>
              <a:rPr lang="de-DE" sz="2600" dirty="0" err="1" smtClean="0"/>
              <a:t>by</a:t>
            </a:r>
            <a:r>
              <a:rPr lang="de-DE" sz="2600" dirty="0" smtClean="0"/>
              <a:t> </a:t>
            </a:r>
            <a:br>
              <a:rPr lang="de-DE" sz="2600" dirty="0" smtClean="0"/>
            </a:br>
            <a:r>
              <a:rPr lang="de-DE" sz="2600" b="1" dirty="0" err="1" smtClean="0"/>
              <a:t>intrinsic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calibration</a:t>
            </a:r>
            <a:endParaRPr lang="de-DE" sz="2600" b="1" dirty="0"/>
          </a:p>
          <a:p>
            <a:r>
              <a:rPr lang="de-DE" sz="2600" dirty="0" err="1" smtClean="0"/>
              <a:t>Two</a:t>
            </a:r>
            <a:r>
              <a:rPr lang="de-DE" sz="2600" dirty="0" smtClean="0"/>
              <a:t> different </a:t>
            </a:r>
            <a:r>
              <a:rPr lang="de-DE" sz="2600" dirty="0" err="1" smtClean="0"/>
              <a:t>cases</a:t>
            </a:r>
            <a:r>
              <a:rPr lang="de-DE" sz="2600" dirty="0" smtClean="0"/>
              <a:t> </a:t>
            </a:r>
            <a:r>
              <a:rPr lang="de-DE" sz="2600" dirty="0" err="1" smtClean="0"/>
              <a:t>are</a:t>
            </a:r>
            <a:r>
              <a:rPr lang="de-DE" sz="2600" dirty="0" smtClean="0"/>
              <a:t> </a:t>
            </a:r>
            <a:r>
              <a:rPr lang="de-DE" sz="2600" dirty="0" err="1" smtClean="0"/>
              <a:t>treated</a:t>
            </a:r>
            <a:r>
              <a:rPr lang="de-DE" sz="2600" dirty="0" smtClean="0"/>
              <a:t>:</a:t>
            </a:r>
          </a:p>
          <a:p>
            <a:pPr lvl="1"/>
            <a:r>
              <a:rPr lang="de-DE" sz="2200" dirty="0" err="1" smtClean="0"/>
              <a:t>Positioning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cameras</a:t>
            </a:r>
            <a:r>
              <a:rPr lang="de-DE" sz="2200" dirty="0" smtClean="0"/>
              <a:t> (R, </a:t>
            </a:r>
            <a:r>
              <a:rPr lang="de-DE" sz="2200" b="1" dirty="0" smtClean="0"/>
              <a:t>t</a:t>
            </a:r>
            <a:r>
              <a:rPr lang="de-DE" sz="2200" dirty="0" smtClean="0"/>
              <a:t>) </a:t>
            </a:r>
            <a:r>
              <a:rPr lang="de-DE" sz="2200" dirty="0" err="1" smtClean="0"/>
              <a:t>based</a:t>
            </a:r>
            <a:r>
              <a:rPr lang="de-DE" sz="2200" dirty="0" smtClean="0"/>
              <a:t> on image-</a:t>
            </a:r>
            <a:r>
              <a:rPr lang="de-DE" sz="2200" dirty="0" err="1" smtClean="0"/>
              <a:t>object</a:t>
            </a:r>
            <a:r>
              <a:rPr lang="de-DE" sz="2200" dirty="0" smtClean="0"/>
              <a:t>  </a:t>
            </a:r>
            <a:r>
              <a:rPr lang="de-DE" sz="2200" dirty="0" err="1" smtClean="0"/>
              <a:t>space</a:t>
            </a:r>
            <a:r>
              <a:rPr lang="de-DE" sz="2200" dirty="0" smtClean="0"/>
              <a:t> </a:t>
            </a:r>
            <a:r>
              <a:rPr lang="de-DE" sz="2200" dirty="0" err="1" smtClean="0"/>
              <a:t>correspondances</a:t>
            </a:r>
            <a:endParaRPr lang="de-DE" sz="2200" dirty="0" smtClean="0"/>
          </a:p>
          <a:p>
            <a:pPr lvl="1"/>
            <a:r>
              <a:rPr lang="de-DE" sz="2200" dirty="0" err="1" smtClean="0"/>
              <a:t>Localization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point</a:t>
            </a:r>
            <a:r>
              <a:rPr lang="de-DE" sz="2200" dirty="0" smtClean="0"/>
              <a:t> </a:t>
            </a: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 err="1" smtClean="0"/>
              <a:t>its</a:t>
            </a:r>
            <a:r>
              <a:rPr lang="de-DE" sz="2200" dirty="0" smtClean="0"/>
              <a:t> </a:t>
            </a:r>
            <a:r>
              <a:rPr lang="de-DE" sz="2200" dirty="0" err="1" smtClean="0"/>
              <a:t>image</a:t>
            </a:r>
            <a:r>
              <a:rPr lang="de-DE" sz="2200" dirty="0" smtClean="0"/>
              <a:t> in 4 </a:t>
            </a:r>
            <a:r>
              <a:rPr lang="de-DE" sz="2200" dirty="0" err="1" smtClean="0"/>
              <a:t>cameras</a:t>
            </a:r>
            <a:r>
              <a:rPr lang="de-DE" sz="2200" dirty="0" smtClean="0"/>
              <a:t>.</a:t>
            </a:r>
          </a:p>
          <a:p>
            <a:r>
              <a:rPr lang="de-DE" sz="2600" dirty="0" err="1" smtClean="0"/>
              <a:t>Minimization</a:t>
            </a:r>
            <a:r>
              <a:rPr lang="de-DE" sz="2600" dirty="0" smtClean="0"/>
              <a:t> </a:t>
            </a:r>
            <a:r>
              <a:rPr lang="de-DE" sz="2600" dirty="0" err="1" smtClean="0"/>
              <a:t>of</a:t>
            </a:r>
            <a:r>
              <a:rPr lang="de-DE" sz="2600" dirty="0" smtClean="0"/>
              <a:t> </a:t>
            </a:r>
            <a:r>
              <a:rPr lang="de-DE" sz="2600" b="1" dirty="0" err="1" smtClean="0"/>
              <a:t>reprojection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rerror</a:t>
            </a:r>
            <a:endParaRPr lang="de-DE" sz="2600" b="1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" name="Bild 29" descr="Screen Shot 2016-01-09 at 17.00.15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33600"/>
            <a:ext cx="4572000" cy="11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Setup</a:t>
            </a:r>
            <a:br>
              <a:rPr lang="de-DE" dirty="0"/>
            </a:br>
            <a:r>
              <a:rPr lang="de-DE" dirty="0" smtClean="0">
                <a:solidFill>
                  <a:srgbClr val="868686"/>
                </a:solidFill>
              </a:rPr>
              <a:t>Visual </a:t>
            </a:r>
            <a:r>
              <a:rPr lang="de-DE" dirty="0" err="1" smtClean="0">
                <a:solidFill>
                  <a:srgbClr val="868686"/>
                </a:solidFill>
              </a:rPr>
              <a:t>Localization</a:t>
            </a:r>
            <a:r>
              <a:rPr lang="de-DE" dirty="0" smtClean="0">
                <a:solidFill>
                  <a:srgbClr val="868686"/>
                </a:solidFill>
              </a:rPr>
              <a:t> </a:t>
            </a:r>
            <a:r>
              <a:rPr lang="de-DE" dirty="0" err="1" smtClean="0">
                <a:solidFill>
                  <a:srgbClr val="868686"/>
                </a:solidFill>
              </a:rPr>
              <a:t>Procedure</a:t>
            </a:r>
            <a:endParaRPr lang="de-DE" dirty="0">
              <a:solidFill>
                <a:srgbClr val="868686"/>
              </a:solidFill>
            </a:endParaRPr>
          </a:p>
        </p:txBody>
      </p:sp>
      <p:grpSp>
        <p:nvGrpSpPr>
          <p:cNvPr id="21" name="Gruppierung 20"/>
          <p:cNvGrpSpPr/>
          <p:nvPr/>
        </p:nvGrpSpPr>
        <p:grpSpPr>
          <a:xfrm>
            <a:off x="6096000" y="3581400"/>
            <a:ext cx="2650881" cy="1491808"/>
            <a:chOff x="985463" y="2009796"/>
            <a:chExt cx="2650881" cy="1491808"/>
          </a:xfrm>
        </p:grpSpPr>
        <p:pic>
          <p:nvPicPr>
            <p:cNvPr id="8" name="Bild 7" descr="_img_s139.png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6" t="26664" r="24798" b="25971"/>
            <a:stretch/>
          </p:blipFill>
          <p:spPr>
            <a:xfrm>
              <a:off x="985463" y="2009796"/>
              <a:ext cx="2650881" cy="1491808"/>
            </a:xfrm>
            <a:prstGeom prst="rect">
              <a:avLst/>
            </a:prstGeom>
          </p:spPr>
        </p:pic>
        <p:pic>
          <p:nvPicPr>
            <p:cNvPr id="11" name="Bild 10" descr="0_img_red139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000" b="85833" l="6500" r="912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79" t="22002" r="32342" b="61648"/>
            <a:stretch/>
          </p:blipFill>
          <p:spPr>
            <a:xfrm>
              <a:off x="1447800" y="2895600"/>
              <a:ext cx="576000" cy="527939"/>
            </a:xfrm>
            <a:prstGeom prst="rect">
              <a:avLst/>
            </a:prstGeom>
          </p:spPr>
        </p:pic>
        <p:cxnSp>
          <p:nvCxnSpPr>
            <p:cNvPr id="13" name="Gerade Verbindung 12"/>
            <p:cNvCxnSpPr/>
            <p:nvPr/>
          </p:nvCxnSpPr>
          <p:spPr bwMode="auto">
            <a:xfrm flipV="1">
              <a:off x="1874837" y="2286000"/>
              <a:ext cx="639763" cy="730966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rgbClr val="FF0000"/>
              </a:solidFill>
              <a:prstDash val="sysDash"/>
              <a:round/>
              <a:headEnd type="arrow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Oval 14"/>
            <p:cNvSpPr/>
            <p:nvPr/>
          </p:nvSpPr>
          <p:spPr bwMode="auto">
            <a:xfrm>
              <a:off x="1548632" y="2958972"/>
              <a:ext cx="396000" cy="396000"/>
            </a:xfrm>
            <a:prstGeom prst="ellipse">
              <a:avLst/>
            </a:prstGeom>
            <a:noFill/>
            <a:ln w="381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pic>
        <p:nvPicPr>
          <p:cNvPr id="24" name="Bild 23" descr="output145_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77" y="3581484"/>
            <a:ext cx="2625923" cy="1477082"/>
          </a:xfrm>
          <a:prstGeom prst="rect">
            <a:avLst/>
          </a:prstGeom>
        </p:spPr>
      </p:pic>
      <p:pic>
        <p:nvPicPr>
          <p:cNvPr id="26" name="Bild 25" descr="ImageProcessing - New Page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30" b="100000" l="1299" r="99351">
                        <a14:foregroundMark x1="87338" y1="82128" x2="87338" y2="82128"/>
                        <a14:foregroundMark x1="87229" y1="58298" x2="87229" y2="58298"/>
                        <a14:foregroundMark x1="87121" y1="63404" x2="87121" y2="63404"/>
                        <a14:foregroundMark x1="87121" y1="54468" x2="87121" y2="54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45944"/>
          <a:stretch/>
        </p:blipFill>
        <p:spPr>
          <a:xfrm>
            <a:off x="838200" y="2496221"/>
            <a:ext cx="7377943" cy="1014312"/>
          </a:xfrm>
          <a:prstGeom prst="rect">
            <a:avLst/>
          </a:prstGeom>
        </p:spPr>
      </p:pic>
      <p:pic>
        <p:nvPicPr>
          <p:cNvPr id="29" name="Bild 28" descr="Screen Shot 2016-01-09 at 17.29.35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1154" r="1526" b="1507"/>
          <a:stretch/>
        </p:blipFill>
        <p:spPr>
          <a:xfrm>
            <a:off x="574478" y="3590196"/>
            <a:ext cx="2667000" cy="148166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3276600" y="5029200"/>
            <a:ext cx="2666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dirty="0" err="1" smtClean="0"/>
              <a:t>given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positions</a:t>
            </a:r>
            <a:r>
              <a:rPr lang="de-DE" sz="1800" i="1" dirty="0" smtClean="0"/>
              <a:t> X, Y, Z </a:t>
            </a:r>
            <a:r>
              <a:rPr lang="de-DE" sz="1800" i="1" dirty="0" err="1" smtClean="0"/>
              <a:t>of</a:t>
            </a:r>
            <a:r>
              <a:rPr lang="de-DE" sz="1800" i="1" dirty="0" smtClean="0"/>
              <a:t>  </a:t>
            </a:r>
            <a:br>
              <a:rPr lang="de-DE" sz="1800" i="1" dirty="0" smtClean="0"/>
            </a:br>
            <a:r>
              <a:rPr lang="de-DE" sz="1800" i="1" dirty="0" err="1" smtClean="0"/>
              <a:t>N</a:t>
            </a:r>
            <a:r>
              <a:rPr lang="de-DE" sz="1800" i="1" baseline="-25000" dirty="0" err="1" smtClean="0"/>
              <a:t>pts</a:t>
            </a:r>
            <a:r>
              <a:rPr lang="de-DE" sz="1800" i="1" baseline="-25000" dirty="0" smtClean="0"/>
              <a:t> </a:t>
            </a:r>
            <a:r>
              <a:rPr lang="de-DE" sz="1800" i="1" dirty="0" smtClean="0"/>
              <a:t>= 5  x 7 </a:t>
            </a:r>
            <a:r>
              <a:rPr lang="de-DE" sz="1800" i="1" dirty="0" err="1" smtClean="0"/>
              <a:t>points</a:t>
            </a:r>
            <a:endParaRPr lang="de-DE" sz="1800" i="1" dirty="0"/>
          </a:p>
          <a:p>
            <a:r>
              <a:rPr lang="de-DE" sz="1800" dirty="0" smtClean="0">
                <a:latin typeface="Cambria"/>
                <a:ea typeface="Wingdings"/>
                <a:cs typeface="Cambria"/>
                <a:sym typeface="Wingdings"/>
              </a:rPr>
              <a:t>       </a:t>
            </a:r>
            <a:r>
              <a:rPr lang="de-DE" sz="1800" dirty="0" smtClean="0"/>
              <a:t>R, </a:t>
            </a:r>
            <a:r>
              <a:rPr lang="de-DE" sz="1800" b="1" dirty="0" smtClean="0"/>
              <a:t>t</a:t>
            </a:r>
            <a:endParaRPr lang="de-DE" sz="1800" dirty="0"/>
          </a:p>
        </p:txBody>
      </p:sp>
      <p:pic>
        <p:nvPicPr>
          <p:cNvPr id="25" name="Bild 24" descr="Screen Shot 2016-01-09 at 17.00.15.pn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47800"/>
            <a:ext cx="4572000" cy="1175248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533400" y="5048071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dirty="0" err="1" smtClean="0"/>
              <a:t>given</a:t>
            </a:r>
            <a:r>
              <a:rPr lang="de-DE" sz="1800" i="1" dirty="0" smtClean="0"/>
              <a:t>: </a:t>
            </a:r>
            <a:r>
              <a:rPr lang="de-DE" sz="1800" i="1" dirty="0" err="1" smtClean="0"/>
              <a:t>pictures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of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checkerboard</a:t>
            </a:r>
            <a:r>
              <a:rPr lang="de-DE" sz="1800" i="1" dirty="0" smtClean="0"/>
              <a:t> </a:t>
            </a:r>
            <a:br>
              <a:rPr lang="de-DE" sz="1800" i="1" dirty="0" smtClean="0"/>
            </a:br>
            <a:r>
              <a:rPr lang="de-DE" sz="1800" dirty="0" smtClean="0"/>
              <a:t>     C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distortion</a:t>
            </a:r>
            <a:r>
              <a:rPr lang="de-DE" sz="1800" dirty="0" smtClean="0"/>
              <a:t> </a:t>
            </a:r>
            <a:br>
              <a:rPr lang="de-DE" sz="1800" dirty="0" smtClean="0"/>
            </a:br>
            <a:r>
              <a:rPr lang="de-DE" sz="1800" dirty="0" err="1" smtClean="0"/>
              <a:t>coefficients</a:t>
            </a:r>
            <a:endParaRPr lang="de-DE" sz="1800" dirty="0"/>
          </a:p>
        </p:txBody>
      </p:sp>
      <p:cxnSp>
        <p:nvCxnSpPr>
          <p:cNvPr id="18" name="Gerade Verbindung mit Pfeil 17"/>
          <p:cNvCxnSpPr/>
          <p:nvPr/>
        </p:nvCxnSpPr>
        <p:spPr bwMode="auto">
          <a:xfrm>
            <a:off x="3352800" y="5791200"/>
            <a:ext cx="304800" cy="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Gerade Verbindung mit Pfeil 29"/>
          <p:cNvCxnSpPr/>
          <p:nvPr/>
        </p:nvCxnSpPr>
        <p:spPr bwMode="auto">
          <a:xfrm>
            <a:off x="533400" y="5810071"/>
            <a:ext cx="304800" cy="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hteck 30"/>
          <p:cNvSpPr/>
          <p:nvPr/>
        </p:nvSpPr>
        <p:spPr>
          <a:xfrm>
            <a:off x="6096000" y="5029200"/>
            <a:ext cx="2808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dirty="0" err="1" smtClean="0"/>
              <a:t>given</a:t>
            </a:r>
            <a:r>
              <a:rPr lang="de-DE" sz="1800" i="1" dirty="0" smtClean="0"/>
              <a:t> (</a:t>
            </a:r>
            <a:r>
              <a:rPr lang="de-DE" sz="1800" i="1" dirty="0" err="1" smtClean="0"/>
              <a:t>u</a:t>
            </a:r>
            <a:r>
              <a:rPr lang="de-DE" sz="1800" i="1" baseline="-25000" dirty="0" err="1" smtClean="0"/>
              <a:t>j</a:t>
            </a:r>
            <a:r>
              <a:rPr lang="de-DE" sz="1800" i="1" dirty="0" err="1" smtClean="0"/>
              <a:t>,v</a:t>
            </a:r>
            <a:r>
              <a:rPr lang="de-DE" sz="1800" i="1" baseline="-25000" dirty="0" err="1" smtClean="0"/>
              <a:t>j</a:t>
            </a:r>
            <a:r>
              <a:rPr lang="de-DE" sz="1800" i="1" dirty="0" smtClean="0"/>
              <a:t>) </a:t>
            </a:r>
            <a:r>
              <a:rPr lang="de-DE" sz="1800" i="1" dirty="0" err="1" smtClean="0"/>
              <a:t>for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j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cameras</a:t>
            </a:r>
            <a:r>
              <a:rPr lang="de-DE" sz="1800" i="1" dirty="0" smtClean="0"/>
              <a:t>, </a:t>
            </a:r>
            <a:br>
              <a:rPr lang="de-DE" sz="1800" i="1" dirty="0" smtClean="0"/>
            </a:br>
            <a:r>
              <a:rPr lang="de-DE" sz="1800" i="1" dirty="0" smtClean="0"/>
              <a:t>Z optional</a:t>
            </a:r>
          </a:p>
          <a:p>
            <a:r>
              <a:rPr lang="de-DE" sz="1800" dirty="0" smtClean="0"/>
              <a:t>      X, Y, Z</a:t>
            </a:r>
            <a:endParaRPr lang="de-DE" sz="1800" dirty="0"/>
          </a:p>
        </p:txBody>
      </p:sp>
      <p:cxnSp>
        <p:nvCxnSpPr>
          <p:cNvPr id="33" name="Gerade Verbindung mit Pfeil 32"/>
          <p:cNvCxnSpPr/>
          <p:nvPr/>
        </p:nvCxnSpPr>
        <p:spPr bwMode="auto">
          <a:xfrm>
            <a:off x="6172200" y="5791200"/>
            <a:ext cx="304800" cy="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3938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half" idx="2"/>
          </p:nvPr>
        </p:nvSpPr>
        <p:spPr>
          <a:xfrm>
            <a:off x="6096000" y="2475387"/>
            <a:ext cx="2895600" cy="1066800"/>
          </a:xfrm>
        </p:spPr>
        <p:txBody>
          <a:bodyPr anchor="b"/>
          <a:lstStyle/>
          <a:p>
            <a:pPr marL="0" indent="0">
              <a:buNone/>
            </a:pPr>
            <a:r>
              <a:rPr lang="de-DE" sz="2000" b="1" dirty="0" smtClean="0"/>
              <a:t>Fig. 2</a:t>
            </a:r>
            <a:r>
              <a:rPr lang="de-DE" sz="2000" dirty="0" smtClean="0"/>
              <a:t>: </a:t>
            </a:r>
            <a:br>
              <a:rPr lang="de-DE" sz="2000" dirty="0" smtClean="0"/>
            </a:br>
            <a:r>
              <a:rPr lang="de-DE" sz="2000" dirty="0" err="1" smtClean="0"/>
              <a:t>Odometry</a:t>
            </a:r>
            <a:r>
              <a:rPr lang="de-DE" sz="2000" dirty="0" smtClean="0"/>
              <a:t> </a:t>
            </a:r>
            <a:r>
              <a:rPr lang="de-DE" sz="2000" dirty="0" err="1" smtClean="0"/>
              <a:t>geometry</a:t>
            </a:r>
            <a:r>
              <a:rPr lang="de-DE" sz="2000" dirty="0" smtClean="0"/>
              <a:t> </a:t>
            </a:r>
            <a:r>
              <a:rPr lang="de-DE" sz="2000" dirty="0" err="1" smtClean="0"/>
              <a:t>considerations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Setup</a:t>
            </a:r>
            <a:br>
              <a:rPr lang="de-DE" dirty="0"/>
            </a:br>
            <a:r>
              <a:rPr lang="de-DE" dirty="0" smtClean="0">
                <a:solidFill>
                  <a:srgbClr val="868686"/>
                </a:solidFill>
              </a:rPr>
              <a:t>Robot Movement Analysis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8" name="Bild 7" descr="trajectory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20121" r="7501" b="12517"/>
          <a:stretch/>
        </p:blipFill>
        <p:spPr>
          <a:xfrm>
            <a:off x="457200" y="3708628"/>
            <a:ext cx="6629400" cy="2539772"/>
          </a:xfrm>
          <a:prstGeom prst="rect">
            <a:avLst/>
          </a:prstGeom>
        </p:spPr>
      </p:pic>
      <p:grpSp>
        <p:nvGrpSpPr>
          <p:cNvPr id="17" name="Gruppierung 16"/>
          <p:cNvGrpSpPr/>
          <p:nvPr/>
        </p:nvGrpSpPr>
        <p:grpSpPr>
          <a:xfrm>
            <a:off x="2895600" y="1600200"/>
            <a:ext cx="1110343" cy="1905000"/>
            <a:chOff x="1270739" y="4495800"/>
            <a:chExt cx="1034143" cy="1447800"/>
          </a:xfrm>
        </p:grpSpPr>
        <p:pic>
          <p:nvPicPr>
            <p:cNvPr id="12" name="Bild 11" descr="Screen Shot 2016-01-09 at 14.57.4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39" y="4495800"/>
              <a:ext cx="1034143" cy="1447800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 bwMode="auto">
            <a:xfrm>
              <a:off x="1295400" y="4508129"/>
              <a:ext cx="990600" cy="368671"/>
            </a:xfrm>
            <a:prstGeom prst="rect">
              <a:avLst/>
            </a:prstGeom>
            <a:noFill/>
            <a:ln w="38100" cap="sq" cmpd="sng" algn="ctr">
              <a:solidFill>
                <a:schemeClr val="bg2"/>
              </a:solidFill>
              <a:prstDash val="sysDash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1295400" y="4876800"/>
              <a:ext cx="990600" cy="360000"/>
            </a:xfrm>
            <a:prstGeom prst="rect">
              <a:avLst/>
            </a:prstGeom>
            <a:noFill/>
            <a:ln w="38100" cap="sq" cmpd="sng" algn="ctr">
              <a:solidFill>
                <a:schemeClr val="bg2"/>
              </a:solidFill>
              <a:prstDash val="sysDash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1295400" y="5233142"/>
              <a:ext cx="990600" cy="360000"/>
            </a:xfrm>
            <a:prstGeom prst="rect">
              <a:avLst/>
            </a:prstGeom>
            <a:noFill/>
            <a:ln w="38100" cap="sq" cmpd="sng" algn="ctr">
              <a:solidFill>
                <a:schemeClr val="bg2"/>
              </a:solidFill>
              <a:prstDash val="sysDash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hteck 15"/>
            <p:cNvSpPr/>
            <p:nvPr/>
          </p:nvSpPr>
          <p:spPr bwMode="auto">
            <a:xfrm>
              <a:off x="1295400" y="5587258"/>
              <a:ext cx="990600" cy="356342"/>
            </a:xfrm>
            <a:prstGeom prst="rect">
              <a:avLst/>
            </a:prstGeom>
            <a:noFill/>
            <a:ln w="38100" cap="sq" cmpd="sng" algn="ctr">
              <a:solidFill>
                <a:schemeClr val="bg2"/>
              </a:solidFill>
              <a:prstDash val="sysDash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pic>
        <p:nvPicPr>
          <p:cNvPr id="19" name="Bild 18" descr="Screen Shot 2016-01-09 at 15.04.0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"/>
          <a:stretch/>
        </p:blipFill>
        <p:spPr>
          <a:xfrm>
            <a:off x="4267200" y="1600200"/>
            <a:ext cx="1828800" cy="1929218"/>
          </a:xfrm>
          <a:prstGeom prst="rect">
            <a:avLst/>
          </a:prstGeom>
        </p:spPr>
      </p:pic>
      <p:sp>
        <p:nvSpPr>
          <p:cNvPr id="25" name="Inhaltsplatzhalter 22"/>
          <p:cNvSpPr>
            <a:spLocks noGrp="1"/>
          </p:cNvSpPr>
          <p:nvPr>
            <p:ph sz="half" idx="2"/>
          </p:nvPr>
        </p:nvSpPr>
        <p:spPr>
          <a:xfrm>
            <a:off x="533400" y="2465284"/>
            <a:ext cx="2286000" cy="1066800"/>
          </a:xfrm>
        </p:spPr>
        <p:txBody>
          <a:bodyPr anchor="b"/>
          <a:lstStyle/>
          <a:p>
            <a:pPr marL="0" indent="0" algn="r">
              <a:buNone/>
            </a:pPr>
            <a:r>
              <a:rPr lang="de-DE" sz="2000" b="1" dirty="0" smtClean="0"/>
              <a:t>Fig. 1</a:t>
            </a:r>
            <a:r>
              <a:rPr lang="de-DE" sz="2000" dirty="0" smtClean="0"/>
              <a:t>: </a:t>
            </a:r>
            <a:br>
              <a:rPr lang="de-DE" sz="2000" dirty="0" smtClean="0"/>
            </a:br>
            <a:r>
              <a:rPr lang="de-DE" sz="2000" dirty="0" err="1" smtClean="0"/>
              <a:t>Commands</a:t>
            </a:r>
            <a:r>
              <a:rPr lang="de-DE" sz="2000" dirty="0" smtClean="0"/>
              <a:t> </a:t>
            </a:r>
            <a:r>
              <a:rPr lang="de-DE" sz="2000" dirty="0" err="1" smtClean="0"/>
              <a:t>file</a:t>
            </a:r>
            <a:endParaRPr lang="de-DE" sz="2000" dirty="0"/>
          </a:p>
        </p:txBody>
      </p:sp>
      <p:sp>
        <p:nvSpPr>
          <p:cNvPr id="26" name="Inhaltsplatzhalter 22"/>
          <p:cNvSpPr>
            <a:spLocks noGrp="1"/>
          </p:cNvSpPr>
          <p:nvPr>
            <p:ph sz="half" idx="2"/>
          </p:nvPr>
        </p:nvSpPr>
        <p:spPr>
          <a:xfrm>
            <a:off x="6934200" y="4724400"/>
            <a:ext cx="2895600" cy="1066800"/>
          </a:xfrm>
        </p:spPr>
        <p:txBody>
          <a:bodyPr anchor="b"/>
          <a:lstStyle/>
          <a:p>
            <a:pPr marL="0" indent="0">
              <a:buNone/>
            </a:pPr>
            <a:r>
              <a:rPr lang="de-DE" sz="2000" b="1" dirty="0" smtClean="0"/>
              <a:t>Fig. 3</a:t>
            </a:r>
            <a:r>
              <a:rPr lang="de-DE" sz="2000" dirty="0" smtClean="0"/>
              <a:t>: </a:t>
            </a:r>
            <a:br>
              <a:rPr lang="de-DE" sz="2000" dirty="0" smtClean="0"/>
            </a:br>
            <a:r>
              <a:rPr lang="de-DE" sz="2000" dirty="0" err="1" smtClean="0"/>
              <a:t>Resulting</a:t>
            </a:r>
            <a:r>
              <a:rPr lang="de-DE" sz="2000" dirty="0" smtClean="0"/>
              <a:t> </a:t>
            </a:r>
            <a:br>
              <a:rPr lang="de-DE" sz="2000" dirty="0" smtClean="0"/>
            </a:br>
            <a:r>
              <a:rPr lang="de-DE" sz="2000" dirty="0" err="1" smtClean="0"/>
              <a:t>positions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666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 smtClean="0"/>
              <a:t>Results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868686"/>
                </a:solidFill>
              </a:rPr>
              <a:t>Performance </a:t>
            </a:r>
            <a:r>
              <a:rPr lang="de-DE" dirty="0" err="1">
                <a:solidFill>
                  <a:srgbClr val="868686"/>
                </a:solidFill>
              </a:rPr>
              <a:t>M</a:t>
            </a:r>
            <a:r>
              <a:rPr lang="de-DE" dirty="0" err="1" smtClean="0">
                <a:solidFill>
                  <a:srgbClr val="868686"/>
                </a:solidFill>
              </a:rPr>
              <a:t>easures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Inhaltsplatzhalter 22"/>
          <p:cNvSpPr>
            <a:spLocks noGrp="1"/>
          </p:cNvSpPr>
          <p:nvPr>
            <p:ph sz="half" idx="2"/>
          </p:nvPr>
        </p:nvSpPr>
        <p:spPr>
          <a:xfrm>
            <a:off x="4800600" y="3200400"/>
            <a:ext cx="3886200" cy="1066800"/>
          </a:xfrm>
        </p:spPr>
        <p:txBody>
          <a:bodyPr anchor="b"/>
          <a:lstStyle/>
          <a:p>
            <a:pPr marL="0" indent="0" algn="r">
              <a:buNone/>
            </a:pPr>
            <a:r>
              <a:rPr lang="de-DE" sz="2000" b="1" dirty="0" smtClean="0"/>
              <a:t>Fig. 2</a:t>
            </a:r>
            <a:r>
              <a:rPr lang="de-DE" sz="2000" dirty="0" smtClean="0"/>
              <a:t>: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best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/>
          </a:p>
        </p:txBody>
      </p:sp>
      <p:sp>
        <p:nvSpPr>
          <p:cNvPr id="14" name="Datumsplatzhalter 3"/>
          <p:cNvSpPr txBox="1">
            <a:spLocks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r>
              <a:rPr lang="de-CH" smtClean="0"/>
              <a:t>11.01.2016</a:t>
            </a:r>
            <a:endParaRPr lang="en-US" dirty="0"/>
          </a:p>
        </p:txBody>
      </p:sp>
      <p:pic>
        <p:nvPicPr>
          <p:cNvPr id="15" name="Bild 14" descr="res3_err3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" t="9600" r="4583" b="42104"/>
          <a:stretch/>
        </p:blipFill>
        <p:spPr>
          <a:xfrm>
            <a:off x="416560" y="1676400"/>
            <a:ext cx="4212000" cy="1698958"/>
          </a:xfrm>
          <a:prstGeom prst="rect">
            <a:avLst/>
          </a:prstGeom>
        </p:spPr>
      </p:pic>
      <p:sp>
        <p:nvSpPr>
          <p:cNvPr id="16" name="Inhaltsplatzhalter 22"/>
          <p:cNvSpPr>
            <a:spLocks noGrp="1"/>
          </p:cNvSpPr>
          <p:nvPr>
            <p:ph sz="half" idx="2"/>
          </p:nvPr>
        </p:nvSpPr>
        <p:spPr>
          <a:xfrm>
            <a:off x="4419600" y="4419600"/>
            <a:ext cx="4038600" cy="1066800"/>
          </a:xfrm>
        </p:spPr>
        <p:txBody>
          <a:bodyPr anchor="t"/>
          <a:lstStyle/>
          <a:p>
            <a:pPr marL="0" indent="0">
              <a:buNone/>
            </a:pPr>
            <a:r>
              <a:rPr lang="de-DE" sz="2000" b="1" dirty="0" smtClean="0"/>
              <a:t>Fig. 1</a:t>
            </a:r>
            <a:r>
              <a:rPr lang="de-DE" sz="2000" dirty="0" smtClean="0"/>
              <a:t>: Robot (top)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reference</a:t>
            </a:r>
            <a:r>
              <a:rPr lang="de-DE" sz="2000" dirty="0" smtClean="0"/>
              <a:t> </a:t>
            </a:r>
            <a:r>
              <a:rPr lang="de-DE" sz="2000" dirty="0" err="1" smtClean="0"/>
              <a:t>point</a:t>
            </a:r>
            <a:r>
              <a:rPr lang="de-DE" sz="2000" dirty="0" smtClean="0"/>
              <a:t> (</a:t>
            </a:r>
            <a:r>
              <a:rPr lang="de-DE" sz="2000" dirty="0" err="1" smtClean="0"/>
              <a:t>bottom</a:t>
            </a:r>
            <a:r>
              <a:rPr lang="de-DE" sz="2000" dirty="0" smtClean="0"/>
              <a:t>) </a:t>
            </a:r>
            <a:r>
              <a:rPr lang="de-DE" sz="2000" dirty="0" err="1" smtClean="0"/>
              <a:t>error</a:t>
            </a:r>
            <a:endParaRPr lang="de-DE" sz="2000" dirty="0"/>
          </a:p>
        </p:txBody>
      </p:sp>
      <p:pic>
        <p:nvPicPr>
          <p:cNvPr id="17" name="Bild 16" descr="res3_ref6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9075" r="4305" b="10370"/>
          <a:stretch/>
        </p:blipFill>
        <p:spPr>
          <a:xfrm>
            <a:off x="467360" y="3361280"/>
            <a:ext cx="4180840" cy="2810920"/>
          </a:xfrm>
          <a:prstGeom prst="rect">
            <a:avLst/>
          </a:prstGeom>
        </p:spPr>
      </p:pic>
      <p:pic>
        <p:nvPicPr>
          <p:cNvPr id="18" name="Bild 17" descr="res3_best_err.png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2"/>
          <a:stretch/>
        </p:blipFill>
        <p:spPr>
          <a:xfrm>
            <a:off x="4495800" y="1600200"/>
            <a:ext cx="4267200" cy="21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6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 smtClean="0"/>
              <a:t>Results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>
                <a:solidFill>
                  <a:srgbClr val="868686"/>
                </a:solidFill>
              </a:rPr>
              <a:t>Obtained</a:t>
            </a:r>
            <a:r>
              <a:rPr lang="de-DE" dirty="0" smtClean="0">
                <a:solidFill>
                  <a:srgbClr val="868686"/>
                </a:solidFill>
              </a:rPr>
              <a:t> </a:t>
            </a:r>
            <a:r>
              <a:rPr lang="de-DE" dirty="0" err="1" smtClean="0">
                <a:solidFill>
                  <a:srgbClr val="868686"/>
                </a:solidFill>
              </a:rPr>
              <a:t>Positions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Inhaltsplatzhalter 22"/>
          <p:cNvSpPr txBox="1">
            <a:spLocks/>
          </p:cNvSpPr>
          <p:nvPr/>
        </p:nvSpPr>
        <p:spPr bwMode="auto">
          <a:xfrm>
            <a:off x="6934200" y="4343400"/>
            <a:ext cx="1981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r>
              <a:rPr lang="de-DE" sz="2000" b="1" dirty="0" smtClean="0"/>
              <a:t>Fig. 1</a:t>
            </a:r>
            <a:r>
              <a:rPr lang="de-DE" sz="2000" dirty="0" smtClean="0"/>
              <a:t>: </a:t>
            </a:r>
            <a:br>
              <a:rPr lang="de-DE" sz="2000" dirty="0" smtClean="0"/>
            </a:b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all </a:t>
            </a:r>
            <a:r>
              <a:rPr lang="de-DE" sz="2000" dirty="0" err="1" smtClean="0"/>
              <a:t>cameras</a:t>
            </a:r>
            <a:endParaRPr lang="de-DE" sz="2000" dirty="0"/>
          </a:p>
        </p:txBody>
      </p:sp>
      <p:grpSp>
        <p:nvGrpSpPr>
          <p:cNvPr id="12" name="Gruppierung 11"/>
          <p:cNvGrpSpPr>
            <a:grpSpLocks noChangeAspect="1"/>
          </p:cNvGrpSpPr>
          <p:nvPr/>
        </p:nvGrpSpPr>
        <p:grpSpPr>
          <a:xfrm>
            <a:off x="2057400" y="1524000"/>
            <a:ext cx="4876800" cy="4605867"/>
            <a:chOff x="4648200" y="2362200"/>
            <a:chExt cx="4114800" cy="3886200"/>
          </a:xfrm>
        </p:grpSpPr>
        <p:sp>
          <p:nvSpPr>
            <p:cNvPr id="11" name="Rechteck 10"/>
            <p:cNvSpPr/>
            <p:nvPr/>
          </p:nvSpPr>
          <p:spPr bwMode="auto">
            <a:xfrm>
              <a:off x="4648200" y="2362200"/>
              <a:ext cx="4114800" cy="3886200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pic>
          <p:nvPicPr>
            <p:cNvPr id="10" name="Bild 9" descr="res3_all_room.png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9" t="7259" r="9267" b="2963"/>
            <a:stretch/>
          </p:blipFill>
          <p:spPr>
            <a:xfrm>
              <a:off x="4648200" y="2409802"/>
              <a:ext cx="4104640" cy="3838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854672"/>
      </p:ext>
    </p:extLst>
  </p:cSld>
  <p:clrMapOvr>
    <a:masterClrMapping/>
  </p:clrMapOvr>
</p:sld>
</file>

<file path=ppt/theme/theme1.xml><?xml version="1.0" encoding="utf-8"?>
<a:theme xmlns:a="http://schemas.openxmlformats.org/drawingml/2006/main" name="TM01069062">
  <a:themeElements>
    <a:clrScheme name="Office-Design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BCBCB"/>
      </a:folHlink>
    </a:clrScheme>
    <a:fontScheme name="Office-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Office-Design 1">
        <a:dk1>
          <a:srgbClr val="5F5F5F"/>
        </a:dk1>
        <a:lt1>
          <a:srgbClr val="DDDDDD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9900"/>
        </a:accent2>
        <a:accent3>
          <a:srgbClr val="AAAAAA"/>
        </a:accent3>
        <a:accent4>
          <a:srgbClr val="BDBDBD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TM01069062</Template>
  <TotalTime>0</TotalTime>
  <Words>458</Words>
  <Application>Microsoft Macintosh PowerPoint</Application>
  <PresentationFormat>Bildschirmpräsentation (4:3)</PresentationFormat>
  <Paragraphs>111</Paragraphs>
  <Slides>13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TM01069062</vt:lpstr>
      <vt:lpstr>Experimental Setup of Sound Emitting and Processing Robot for Acoustic-Based Slam Applications  </vt:lpstr>
      <vt:lpstr>Introduction Motivation – Echolocation for Navigation</vt:lpstr>
      <vt:lpstr>Introduction Goal – Experimental Framework</vt:lpstr>
      <vt:lpstr>Experimental Setup Overview</vt:lpstr>
      <vt:lpstr>Experimental Setup Visual Localization Procedure</vt:lpstr>
      <vt:lpstr>Experimental Setup Visual Localization Procedure</vt:lpstr>
      <vt:lpstr>Experimental Setup Robot Movement Analysis</vt:lpstr>
      <vt:lpstr>Experimental Results Performance Measures</vt:lpstr>
      <vt:lpstr>Experimental Results Obtained Positions</vt:lpstr>
      <vt:lpstr>Experimental Results Impulse Responses</vt:lpstr>
      <vt:lpstr>Conclusion Achievements</vt:lpstr>
      <vt:lpstr>Conclusion Suggested Improvements</vt:lpstr>
      <vt:lpstr>Thank you</vt:lpstr>
    </vt:vector>
  </TitlesOfParts>
  <Manager/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Frederike Dümbgen</cp:lastModifiedBy>
  <cp:revision>820</cp:revision>
  <cp:lastPrinted>2016-01-09T19:46:19Z</cp:lastPrinted>
  <dcterms:created xsi:type="dcterms:W3CDTF">1996-09-27T18:53:35Z</dcterms:created>
  <dcterms:modified xsi:type="dcterms:W3CDTF">2016-01-09T19:50:13Z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TC010690621031</vt:lpwstr>
  </property>
</Properties>
</file>